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68" r:id="rId3"/>
    <p:sldId id="256" r:id="rId4"/>
    <p:sldId id="258" r:id="rId5"/>
    <p:sldId id="259" r:id="rId6"/>
    <p:sldId id="261" r:id="rId7"/>
    <p:sldId id="265" r:id="rId8"/>
    <p:sldId id="262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26.06.2020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26.06.2020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7" y="731520"/>
            <a:ext cx="7855024" cy="4894730"/>
          </a:xfrm>
        </p:spPr>
        <p:txBody>
          <a:bodyPr/>
          <a:lstStyle/>
          <a:p>
            <a:pPr algn="ctr"/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ХЕРСОНСЬКИЙ ДЕРЖАВНИЙ УНІВЕРСИТЕТ</a:t>
            </a:r>
          </a:p>
          <a:p>
            <a:pPr algn="ctr"/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СОЦІАЛЬНО-ПСИХОЛОГІЧНИЙ ФАКУЛЬТЕТ</a:t>
            </a:r>
          </a:p>
          <a:p>
            <a:pPr algn="ctr"/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КАФЕДРА ЗАГАЛЬНОЇ ТА СОЦІАЛЬНОЇ ПСИХОЛОГІЇ</a:t>
            </a:r>
          </a:p>
          <a:p>
            <a:pPr algn="ctr"/>
            <a:r>
              <a:rPr lang="uk-UA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ПСИХОЛОГІЯ ОРГАНІЗАЦІЇ ЧАСУ</a:t>
            </a:r>
          </a:p>
          <a:p>
            <a:pPr algn="ctr"/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Вибіркова навчальна дисципліна</a:t>
            </a:r>
          </a:p>
          <a:p>
            <a:pPr algn="ctr"/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Освітня програма </a:t>
            </a:r>
            <a:r>
              <a:rPr lang="uk-UA" dirty="0" smtClean="0"/>
              <a:t>«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ПСИХОЛОГІЯ»</a:t>
            </a:r>
          </a:p>
          <a:p>
            <a:pPr algn="ctr"/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Перший (бакалаврський рівень вищої освіти)</a:t>
            </a:r>
          </a:p>
          <a:p>
            <a:pPr algn="ctr"/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Семестр викладання </a:t>
            </a:r>
            <a:r>
              <a:rPr lang="uk-UA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  <a:p>
            <a:pPr algn="ctr"/>
            <a:r>
              <a:rPr lang="uk-UA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2020-2021 навчальний рік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7806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1" y="75874"/>
            <a:ext cx="8640961" cy="958428"/>
          </a:xfrm>
        </p:spPr>
        <p:txBody>
          <a:bodyPr>
            <a:normAutofit/>
          </a:bodyPr>
          <a:lstStyle/>
          <a:p>
            <a:pPr algn="ctr"/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Навчальний курс для успішних професіоналів</a:t>
            </a:r>
            <a:endParaRPr lang="uk-UA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0"/>
            <a:ext cx="8208913" cy="1184564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 Психологія організації часу</a:t>
            </a:r>
            <a:endParaRPr lang="uk-UA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6146" name="Picture 2" descr="C:\Users\1\Desktop\Самоменеджмент\49251489-Концепция-управления-временем---Секундомер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0"/>
                    </a14:imgEffect>
                    <a14:imgEffect>
                      <a14:brightnessContrast brigh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348880"/>
            <a:ext cx="3168352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1\Desktop\Самоменеджмент\55360355-la-gente-di-logo-icono-hablar-del-tiempo-gesti-n-del-tiempo-fecha-tope-plan-sincronizaci-n-ilustraci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8208" y="5090368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438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1" y="75874"/>
            <a:ext cx="8640961" cy="958428"/>
          </a:xfrm>
        </p:spPr>
        <p:txBody>
          <a:bodyPr>
            <a:normAutofit/>
          </a:bodyPr>
          <a:lstStyle/>
          <a:p>
            <a:pPr algn="ctr"/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Навчальний курс для успішних професіоналів</a:t>
            </a:r>
            <a:endParaRPr lang="uk-UA" u="sng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08723" y="260648"/>
            <a:ext cx="5111750" cy="585311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 САМОМЕНЕДЖМЕНТ</a:t>
            </a:r>
            <a:endParaRPr lang="uk-UA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504" y="1263488"/>
            <a:ext cx="4114800" cy="547788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10000"/>
              </a:lnSpc>
            </a:pPr>
            <a:r>
              <a:rPr lang="uk-UA" dirty="0"/>
              <a:t> </a:t>
            </a:r>
            <a:r>
              <a:rPr lang="uk-UA" dirty="0" smtClean="0"/>
              <a:t>         </a:t>
            </a:r>
            <a:r>
              <a:rPr lang="uk-UA" dirty="0" smtClean="0">
                <a:latin typeface="Bookman Old Style" pitchFamily="18" charset="0"/>
              </a:rPr>
              <a:t>Як </a:t>
            </a:r>
            <a:r>
              <a:rPr lang="uk-UA" dirty="0">
                <a:latin typeface="Bookman Old Style" pitchFamily="18" charset="0"/>
              </a:rPr>
              <a:t>часто ми ловимо себе на черговому </a:t>
            </a:r>
            <a:r>
              <a:rPr lang="uk-UA" dirty="0" smtClean="0">
                <a:latin typeface="Bookman Old Style" pitchFamily="18" charset="0"/>
              </a:rPr>
              <a:t>неробстві </a:t>
            </a:r>
            <a:r>
              <a:rPr lang="uk-UA" dirty="0">
                <a:latin typeface="Bookman Old Style" pitchFamily="18" charset="0"/>
              </a:rPr>
              <a:t>і усвідомлюємо, скільки часу витрачено даремно. Подивлюсь улюблену передачу, </a:t>
            </a:r>
            <a:r>
              <a:rPr lang="uk-UA" dirty="0" smtClean="0">
                <a:latin typeface="Bookman Old Style" pitchFamily="18" charset="0"/>
              </a:rPr>
              <a:t>зателефоную друзям </a:t>
            </a:r>
            <a:r>
              <a:rPr lang="uk-UA" dirty="0">
                <a:latin typeface="Bookman Old Style" pitchFamily="18" charset="0"/>
              </a:rPr>
              <a:t>...... Ось, </a:t>
            </a:r>
            <a:r>
              <a:rPr lang="uk-UA" dirty="0" smtClean="0">
                <a:latin typeface="Bookman Old Style" pitchFamily="18" charset="0"/>
              </a:rPr>
              <a:t>здавалося </a:t>
            </a:r>
            <a:r>
              <a:rPr lang="uk-UA" dirty="0">
                <a:latin typeface="Bookman Old Style" pitchFamily="18" charset="0"/>
              </a:rPr>
              <a:t>б, зайду в Інтернет, перевірю пошту і гляну, що нового на моїх улюблених сайтах .... </a:t>
            </a:r>
            <a:endParaRPr lang="uk-UA" dirty="0" smtClean="0">
              <a:latin typeface="Bookman Old Style" pitchFamily="18" charset="0"/>
            </a:endParaRPr>
          </a:p>
          <a:p>
            <a:pPr algn="just">
              <a:lnSpc>
                <a:spcPct val="110000"/>
              </a:lnSpc>
            </a:pPr>
            <a:r>
              <a:rPr lang="uk-UA" dirty="0" smtClean="0">
                <a:latin typeface="Bookman Old Style" pitchFamily="18" charset="0"/>
              </a:rPr>
              <a:t>І </a:t>
            </a:r>
            <a:r>
              <a:rPr lang="uk-UA" dirty="0">
                <a:latin typeface="Bookman Old Style" pitchFamily="18" charset="0"/>
              </a:rPr>
              <a:t>непомітно минула година, </a:t>
            </a:r>
            <a:r>
              <a:rPr lang="uk-UA" dirty="0" smtClean="0">
                <a:latin typeface="Bookman Old Style" pitchFamily="18" charset="0"/>
              </a:rPr>
              <a:t>інша. </a:t>
            </a:r>
            <a:r>
              <a:rPr lang="uk-UA" dirty="0">
                <a:latin typeface="Bookman Old Style" pitchFamily="18" charset="0"/>
              </a:rPr>
              <a:t>Починаємо це усвідомлювати, тільки тоді коли багато часу пішло в порожню. Або беремося за справу, </a:t>
            </a:r>
            <a:r>
              <a:rPr lang="uk-UA" dirty="0" smtClean="0">
                <a:latin typeface="Bookman Old Style" pitchFamily="18" charset="0"/>
              </a:rPr>
              <a:t>яка з </a:t>
            </a:r>
            <a:r>
              <a:rPr lang="uk-UA" dirty="0">
                <a:latin typeface="Bookman Old Style" pitchFamily="18" charset="0"/>
              </a:rPr>
              <a:t>ряду </a:t>
            </a:r>
            <a:r>
              <a:rPr lang="uk-UA" dirty="0" smtClean="0">
                <a:latin typeface="Bookman Old Style" pitchFamily="18" charset="0"/>
              </a:rPr>
              <a:t>тих, що відкладали </a:t>
            </a:r>
            <a:r>
              <a:rPr lang="uk-UA" dirty="0">
                <a:latin typeface="Bookman Old Style" pitchFamily="18" charset="0"/>
              </a:rPr>
              <a:t>в довгу шухляду, і картина повторюється, з'являються звідкись </a:t>
            </a:r>
            <a:r>
              <a:rPr lang="uk-UA" dirty="0" smtClean="0">
                <a:latin typeface="Bookman Old Style" pitchFamily="18" charset="0"/>
              </a:rPr>
              <a:t>нові (старі) </a:t>
            </a:r>
            <a:r>
              <a:rPr lang="uk-UA" dirty="0">
                <a:latin typeface="Bookman Old Style" pitchFamily="18" charset="0"/>
              </a:rPr>
              <a:t>потреби: перевірити пошту, зайти на </a:t>
            </a:r>
            <a:r>
              <a:rPr lang="uk-UA" dirty="0" smtClean="0">
                <a:latin typeface="Bookman Old Style" pitchFamily="18" charset="0"/>
              </a:rPr>
              <a:t>сайти і. т. д. </a:t>
            </a:r>
            <a:r>
              <a:rPr lang="uk-UA" b="1" dirty="0">
                <a:latin typeface="Bookman Old Style" pitchFamily="18" charset="0"/>
              </a:rPr>
              <a:t>Що ж робити? </a:t>
            </a:r>
            <a:r>
              <a:rPr lang="uk-UA" dirty="0">
                <a:latin typeface="Bookman Old Style" pitchFamily="18" charset="0"/>
              </a:rPr>
              <a:t>Як вийти з цього </a:t>
            </a:r>
            <a:r>
              <a:rPr lang="uk-UA" dirty="0" smtClean="0">
                <a:latin typeface="Bookman Old Style" pitchFamily="18" charset="0"/>
              </a:rPr>
              <a:t>замкненого </a:t>
            </a:r>
            <a:r>
              <a:rPr lang="uk-UA" dirty="0">
                <a:latin typeface="Bookman Old Style" pitchFamily="18" charset="0"/>
              </a:rPr>
              <a:t>кола? </a:t>
            </a:r>
            <a:r>
              <a:rPr lang="uk-UA" b="1" dirty="0">
                <a:latin typeface="Bookman Old Style" pitchFamily="18" charset="0"/>
              </a:rPr>
              <a:t>Для цього й існують такі дисципліни,</a:t>
            </a:r>
            <a:r>
              <a:rPr lang="uk-UA" dirty="0">
                <a:latin typeface="Bookman Old Style" pitchFamily="18" charset="0"/>
              </a:rPr>
              <a:t> як </a:t>
            </a:r>
            <a:r>
              <a:rPr lang="uk-UA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самоменеджмент,</a:t>
            </a:r>
            <a:r>
              <a:rPr lang="uk-UA" sz="1800" dirty="0">
                <a:latin typeface="Bookman Old Style" pitchFamily="18" charset="0"/>
              </a:rPr>
              <a:t> </a:t>
            </a:r>
            <a:r>
              <a:rPr lang="uk-UA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психологія організації часу</a:t>
            </a:r>
            <a:r>
              <a:rPr lang="uk-UA" sz="1800" dirty="0" smtClean="0">
                <a:latin typeface="Bookman Old Style" pitchFamily="18" charset="0"/>
              </a:rPr>
              <a:t>, </a:t>
            </a:r>
            <a:r>
              <a:rPr lang="uk-UA" dirty="0" smtClean="0">
                <a:latin typeface="Bookman Old Style" pitchFamily="18" charset="0"/>
              </a:rPr>
              <a:t>що включає самоорганізацію </a:t>
            </a:r>
            <a:r>
              <a:rPr lang="uk-UA" dirty="0">
                <a:latin typeface="Bookman Old Style" pitchFamily="18" charset="0"/>
              </a:rPr>
              <a:t>і самодисципліну, самоконтроль, управління ресурсом часу і тайм-менеджмент</a:t>
            </a:r>
            <a:r>
              <a:rPr lang="uk-UA" dirty="0" smtClean="0">
                <a:latin typeface="Bookman Old Style" pitchFamily="18" charset="0"/>
              </a:rPr>
              <a:t>!</a:t>
            </a:r>
          </a:p>
          <a:p>
            <a:pPr algn="just">
              <a:lnSpc>
                <a:spcPct val="110000"/>
              </a:lnSpc>
            </a:pPr>
            <a:r>
              <a:rPr lang="uk-UA" b="1" dirty="0">
                <a:latin typeface="Bookman Old Style" pitchFamily="18" charset="0"/>
              </a:rPr>
              <a:t> </a:t>
            </a:r>
            <a:r>
              <a:rPr lang="uk-UA" b="1" dirty="0" smtClean="0">
                <a:latin typeface="Bookman Old Style" pitchFamily="18" charset="0"/>
              </a:rPr>
              <a:t>      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Життя занадто коротке, давайте не будемо витрачати його даремно</a:t>
            </a:r>
            <a:r>
              <a:rPr lang="uk-UA" b="1" dirty="0" smtClean="0">
                <a:latin typeface="Bookman Old Style" pitchFamily="18" charset="0"/>
              </a:rPr>
              <a:t>!</a:t>
            </a:r>
          </a:p>
          <a:p>
            <a:pPr algn="just">
              <a:lnSpc>
                <a:spcPct val="110000"/>
              </a:lnSpc>
            </a:pPr>
            <a:endParaRPr lang="uk-UA" dirty="0">
              <a:latin typeface="Bookman Old Style" pitchFamily="18" charset="0"/>
            </a:endParaRPr>
          </a:p>
        </p:txBody>
      </p:sp>
      <p:pic>
        <p:nvPicPr>
          <p:cNvPr id="1026" name="Picture 2" descr="C:\Users\1\Desktop\Самоменеджмент\8PZO46CGd8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7" y="1034302"/>
            <a:ext cx="4464496" cy="4626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327196" y="5805264"/>
            <a:ext cx="4680519" cy="10741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uk-UA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САМОМЕНЕДЖМЕНТ </a:t>
            </a: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= </a:t>
            </a:r>
            <a:r>
              <a:rPr lang="uk-UA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УСПІШНА</a:t>
            </a:r>
            <a:r>
              <a:rPr lang="uk-UA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, САМОДОСТАТНЯ </a:t>
            </a:r>
            <a:r>
              <a:rPr lang="uk-UA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ОСОБИСТІСТЬ</a:t>
            </a:r>
            <a:r>
              <a:rPr lang="uk-UA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! </a:t>
            </a:r>
            <a:endParaRPr lang="uk-UA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algn="just">
              <a:lnSpc>
                <a:spcPct val="110000"/>
              </a:lnSpc>
            </a:pPr>
            <a:endParaRPr lang="uk-UA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61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3744416" cy="2880320"/>
          </a:xfrm>
        </p:spPr>
        <p:txBody>
          <a:bodyPr>
            <a:noAutofit/>
          </a:bodyPr>
          <a:lstStyle/>
          <a:p>
            <a:pPr algn="just"/>
            <a:r>
              <a:rPr lang="uk-UA" sz="2000" dirty="0">
                <a:solidFill>
                  <a:srgbClr val="FF0000"/>
                </a:solidFill>
                <a:latin typeface="Bookman Old Style" pitchFamily="18" charset="0"/>
              </a:rPr>
              <a:t>Самоменеджмент – </a:t>
            </a:r>
            <a:r>
              <a:rPr lang="uk-UA" sz="2000" dirty="0">
                <a:latin typeface="Bookman Old Style" pitchFamily="18" charset="0"/>
              </a:rPr>
              <a:t>це мистецтво керувати собою, своїм часом, своїм життям, свідомо робити свою кар'єру через самооцінку, самовизначення, саморозвиток.</a:t>
            </a:r>
            <a:br>
              <a:rPr lang="uk-UA" sz="2000" dirty="0">
                <a:latin typeface="Bookman Old Style" pitchFamily="18" charset="0"/>
              </a:rPr>
            </a:br>
            <a:endParaRPr lang="uk-UA" sz="2000" dirty="0">
              <a:latin typeface="Bookman Old Style" pitchFamily="18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8366232"/>
              </p:ext>
            </p:extLst>
          </p:nvPr>
        </p:nvGraphicFramePr>
        <p:xfrm>
          <a:off x="3639901" y="2636912"/>
          <a:ext cx="5270557" cy="4114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70557"/>
              </a:tblGrid>
              <a:tr h="337672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  <a:tab pos="809625" algn="l"/>
                          <a:tab pos="2970213" algn="l"/>
                        </a:tabLst>
                      </a:pP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  <a:ea typeface="Times New Roman" pitchFamily="18" charset="0"/>
                          <a:cs typeface="Arial" pitchFamily="34" charset="0"/>
                        </a:rPr>
                        <a:t>Концепція самоменеджменту – Лотара Зайверта,  заснована на ідеї керування своїм часом. Ця концепція, найбільш раціональна й універсальна, тому що вона містить у собі найбільш важливі моменти з інших концепцій і одночасно Зайверт дає відпрацьовані і багаторазово випробувані методи роботи над собою, які не вимагають особливих мудрувань, багаторазового тестування і придатні для використання в повсякденній практиці.</a:t>
                      </a:r>
                      <a:endParaRPr kumimoji="0" lang="uk-UA" sz="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  <a:tab pos="809625" algn="l"/>
                          <a:tab pos="2970213" algn="l"/>
                        </a:tabLst>
                      </a:pPr>
                      <a:r>
                        <a:rPr kumimoji="0" lang="uk-UA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ookman Old Style" pitchFamily="18" charset="0"/>
                          <a:ea typeface="Times New Roman" pitchFamily="18" charset="0"/>
                          <a:cs typeface="Arial" pitchFamily="34" charset="0"/>
                        </a:rPr>
                        <a:t>Тому ми з Вами будемо розлядати і вивчати  самоменеджмент за концепцією Зайверта.</a:t>
                      </a:r>
                      <a:endParaRPr kumimoji="0" lang="uk-UA" sz="8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9875" algn="l"/>
                          <a:tab pos="809625" algn="l"/>
                          <a:tab pos="2970213" algn="l"/>
                        </a:tabLst>
                      </a:pPr>
                      <a:r>
                        <a:rPr kumimoji="0" lang="uk-UA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  <a:ea typeface="Times New Roman" pitchFamily="18" charset="0"/>
                          <a:cs typeface="Arial" pitchFamily="34" charset="0"/>
                        </a:rPr>
                        <a:t>Відповідно до визначення Зайверта, </a:t>
                      </a:r>
                      <a:r>
                        <a:rPr lang="uk-UA" sz="1200" b="1" strike="noStrike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Самоменеджмент </a:t>
                      </a:r>
                      <a:r>
                        <a:rPr lang="uk-UA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Bookman Old Style" pitchFamily="18" charset="0"/>
                        </a:rPr>
                        <a:t>являє собою послідовне і цілеспрямоване використання випробуваних методів роботи в повсякденній практиці для того, щоб оптимально і зі змістом використовувати свій час, тобто по своїй суті це time management.</a:t>
                      </a:r>
                      <a:endParaRPr lang="uk-UA" sz="8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Bookman Old Style" pitchFamily="18" charset="0"/>
                        <a:ea typeface="Times New Roman"/>
                      </a:endParaRPr>
                    </a:p>
                  </a:txBody>
                  <a:tcPr marL="57239" marR="57239" marT="0" marB="0"/>
                </a:tc>
              </a:tr>
            </a:tbl>
          </a:graphicData>
        </a:graphic>
      </p:graphicFrame>
      <p:pic>
        <p:nvPicPr>
          <p:cNvPr id="2050" name="Picture 2" descr="C:\Users\1\Desktop\Самоменеджмент\samomenedzhment-ce-principi-sutnst-funkcyi-metodi-samomenedzhmentu-samomenedzhment-organzacyi_84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212976"/>
            <a:ext cx="3308739" cy="309634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1\Desktop\Самоменеджмент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988" y="260648"/>
            <a:ext cx="3456384" cy="216024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7098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9912" y="260648"/>
            <a:ext cx="4716115" cy="5277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b="1" i="1" dirty="0" smtClean="0">
                <a:solidFill>
                  <a:srgbClr val="FF0000"/>
                </a:solidFill>
                <a:latin typeface="Bookman Old Style" pitchFamily="18" charset="0"/>
              </a:rPr>
              <a:t>Переваги </a:t>
            </a:r>
            <a:r>
              <a:rPr lang="uk-UA" sz="2000" b="1" i="1" dirty="0">
                <a:solidFill>
                  <a:srgbClr val="FF0000"/>
                </a:solidFill>
                <a:latin typeface="Bookman Old Style" pitchFamily="18" charset="0"/>
              </a:rPr>
              <a:t>самоменеджменту</a:t>
            </a:r>
            <a:r>
              <a:rPr lang="uk-UA" sz="2000" dirty="0">
                <a:solidFill>
                  <a:srgbClr val="FF0000"/>
                </a:solidFill>
                <a:latin typeface="Bookman Old Style" pitchFamily="18" charset="0"/>
              </a:rPr>
              <a:t>:</a:t>
            </a:r>
          </a:p>
          <a:p>
            <a:pPr lvl="0">
              <a:lnSpc>
                <a:spcPct val="80000"/>
              </a:lnSpc>
              <a:buFont typeface="Wingdings" pitchFamily="2" charset="2"/>
              <a:buChar char="ü"/>
            </a:pPr>
            <a:r>
              <a:rPr lang="uk-UA" sz="2000" dirty="0">
                <a:latin typeface="Bookman Old Style" pitchFamily="18" charset="0"/>
              </a:rPr>
              <a:t>виконання роботи з меншими витратами;</a:t>
            </a:r>
          </a:p>
          <a:p>
            <a:pPr lvl="0">
              <a:lnSpc>
                <a:spcPct val="80000"/>
              </a:lnSpc>
              <a:buFont typeface="Wingdings" pitchFamily="2" charset="2"/>
              <a:buChar char="ü"/>
            </a:pPr>
            <a:r>
              <a:rPr lang="uk-UA" sz="2000" dirty="0" smtClean="0">
                <a:latin typeface="Bookman Old Style" pitchFamily="18" charset="0"/>
              </a:rPr>
              <a:t>кращі </a:t>
            </a:r>
            <a:r>
              <a:rPr lang="uk-UA" sz="2000" dirty="0">
                <a:latin typeface="Bookman Old Style" pitchFamily="18" charset="0"/>
              </a:rPr>
              <a:t>результати праці;</a:t>
            </a:r>
          </a:p>
          <a:p>
            <a:pPr lvl="0">
              <a:lnSpc>
                <a:spcPct val="80000"/>
              </a:lnSpc>
              <a:buFont typeface="Wingdings" pitchFamily="2" charset="2"/>
              <a:buChar char="ü"/>
            </a:pPr>
            <a:r>
              <a:rPr lang="uk-UA" sz="2000" dirty="0">
                <a:latin typeface="Bookman Old Style" pitchFamily="18" charset="0"/>
              </a:rPr>
              <a:t>краща організація праці;</a:t>
            </a:r>
          </a:p>
          <a:p>
            <a:pPr lvl="0">
              <a:lnSpc>
                <a:spcPct val="80000"/>
              </a:lnSpc>
              <a:buFont typeface="Wingdings" pitchFamily="2" charset="2"/>
              <a:buChar char="ü"/>
            </a:pPr>
            <a:r>
              <a:rPr lang="uk-UA" sz="2000" dirty="0">
                <a:latin typeface="Bookman Old Style" pitchFamily="18" charset="0"/>
              </a:rPr>
              <a:t>менше поспіху і стресу;</a:t>
            </a:r>
          </a:p>
          <a:p>
            <a:pPr lvl="0">
              <a:lnSpc>
                <a:spcPct val="80000"/>
              </a:lnSpc>
              <a:buFont typeface="Wingdings" pitchFamily="2" charset="2"/>
              <a:buChar char="ü"/>
            </a:pPr>
            <a:r>
              <a:rPr lang="uk-UA" sz="2000" dirty="0">
                <a:latin typeface="Bookman Old Style" pitchFamily="18" charset="0"/>
              </a:rPr>
              <a:t>більше задоволення від роботи;</a:t>
            </a:r>
          </a:p>
          <a:p>
            <a:pPr lvl="0">
              <a:lnSpc>
                <a:spcPct val="80000"/>
              </a:lnSpc>
              <a:buFont typeface="Wingdings" pitchFamily="2" charset="2"/>
              <a:buChar char="ü"/>
            </a:pPr>
            <a:r>
              <a:rPr lang="uk-UA" sz="2000" dirty="0">
                <a:latin typeface="Bookman Old Style" pitchFamily="18" charset="0"/>
              </a:rPr>
              <a:t>велика мотивація праці;</a:t>
            </a:r>
          </a:p>
          <a:p>
            <a:pPr lvl="0">
              <a:lnSpc>
                <a:spcPct val="80000"/>
              </a:lnSpc>
              <a:buFont typeface="Wingdings" pitchFamily="2" charset="2"/>
              <a:buChar char="ü"/>
            </a:pPr>
            <a:r>
              <a:rPr lang="uk-UA" sz="2000" dirty="0">
                <a:latin typeface="Bookman Old Style" pitchFamily="18" charset="0"/>
              </a:rPr>
              <a:t>ріст кваліфікації; </a:t>
            </a:r>
          </a:p>
          <a:p>
            <a:pPr lvl="0">
              <a:lnSpc>
                <a:spcPct val="80000"/>
              </a:lnSpc>
              <a:buFont typeface="Wingdings" pitchFamily="2" charset="2"/>
              <a:buChar char="ü"/>
            </a:pPr>
            <a:r>
              <a:rPr lang="uk-UA" sz="2000" dirty="0">
                <a:latin typeface="Bookman Old Style" pitchFamily="18" charset="0"/>
              </a:rPr>
              <a:t>менше завантаженість роботою;</a:t>
            </a:r>
          </a:p>
          <a:p>
            <a:pPr lvl="0">
              <a:lnSpc>
                <a:spcPct val="80000"/>
              </a:lnSpc>
              <a:buFont typeface="Wingdings" pitchFamily="2" charset="2"/>
              <a:buChar char="ü"/>
            </a:pPr>
            <a:r>
              <a:rPr lang="uk-UA" sz="2000" dirty="0">
                <a:latin typeface="Bookman Old Style" pitchFamily="18" charset="0"/>
              </a:rPr>
              <a:t>менше </a:t>
            </a:r>
            <a:r>
              <a:rPr lang="uk-UA" sz="2000" dirty="0" smtClean="0">
                <a:latin typeface="Bookman Old Style" pitchFamily="18" charset="0"/>
              </a:rPr>
              <a:t>помилок.</a:t>
            </a:r>
            <a:endParaRPr lang="uk-UA" sz="2000" dirty="0">
              <a:latin typeface="Bookman Old Style" pitchFamily="18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2924944"/>
            <a:ext cx="3816424" cy="3610943"/>
          </a:xfrm>
        </p:spPr>
        <p:txBody>
          <a:bodyPr>
            <a:normAutofit fontScale="92500" lnSpcReduction="10000"/>
          </a:bodyPr>
          <a:lstStyle/>
          <a:p>
            <a:r>
              <a:rPr lang="uk-UA" sz="2000" b="1" dirty="0">
                <a:latin typeface="Bookman Old Style" pitchFamily="18" charset="0"/>
              </a:rPr>
              <a:t>Основна </a:t>
            </a:r>
            <a:r>
              <a:rPr lang="uk-UA" sz="2000" b="1" i="1" dirty="0">
                <a:solidFill>
                  <a:srgbClr val="FF0000"/>
                </a:solidFill>
                <a:latin typeface="Bookman Old Style" pitchFamily="18" charset="0"/>
              </a:rPr>
              <a:t>мета самоменеджменту </a:t>
            </a:r>
            <a:r>
              <a:rPr lang="uk-UA" sz="2000" b="1" dirty="0">
                <a:latin typeface="Bookman Old Style" pitchFamily="18" charset="0"/>
              </a:rPr>
              <a:t>полягає в тому, щоб: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uk-UA" sz="2000" dirty="0">
                <a:latin typeface="Bookman Old Style" pitchFamily="18" charset="0"/>
              </a:rPr>
              <a:t>максимально використовувати власні можливості;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uk-UA" sz="2000" dirty="0">
                <a:latin typeface="Bookman Old Style" pitchFamily="18" charset="0"/>
              </a:rPr>
              <a:t>свідомо керувати своїм життям (тобто, самовизначатися);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uk-UA" sz="2000" dirty="0">
                <a:latin typeface="Bookman Old Style" pitchFamily="18" charset="0"/>
              </a:rPr>
              <a:t>переборювати зовнішні обставини як на роботі, так і в особистому житті.</a:t>
            </a:r>
          </a:p>
          <a:p>
            <a:pPr marL="285750" indent="-285750">
              <a:buFont typeface="Wingdings" pitchFamily="2" charset="2"/>
              <a:buChar char="ü"/>
            </a:pPr>
            <a:endParaRPr lang="uk-UA" dirty="0"/>
          </a:p>
        </p:txBody>
      </p:sp>
      <p:pic>
        <p:nvPicPr>
          <p:cNvPr id="3075" name="Picture 3" descr="C:\Users\1\Desktop\Самоменеджмент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6672"/>
            <a:ext cx="2088232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1\Desktop\Самоменеджмент\Без назван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581128"/>
            <a:ext cx="2808312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016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3417454" y="2400371"/>
            <a:ext cx="2539335" cy="1152128"/>
          </a:xfrm>
          <a:prstGeom prst="ellipse">
            <a:avLst/>
          </a:prstGeom>
          <a:ln>
            <a:solidFill>
              <a:srgbClr val="C0000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Людина як самокерована особистість</a:t>
            </a:r>
            <a:endParaRPr lang="uk-UA" dirty="0"/>
          </a:p>
        </p:txBody>
      </p:sp>
      <p:sp>
        <p:nvSpPr>
          <p:cNvPr id="3" name="Овал 2"/>
          <p:cNvSpPr/>
          <p:nvPr/>
        </p:nvSpPr>
        <p:spPr>
          <a:xfrm>
            <a:off x="788599" y="835574"/>
            <a:ext cx="1945976" cy="86409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Час</a:t>
            </a:r>
            <a:endParaRPr lang="uk-UA" dirty="0"/>
          </a:p>
        </p:txBody>
      </p:sp>
      <p:sp>
        <p:nvSpPr>
          <p:cNvPr id="4" name="Овал 3"/>
          <p:cNvSpPr/>
          <p:nvPr/>
        </p:nvSpPr>
        <p:spPr>
          <a:xfrm>
            <a:off x="3419872" y="386778"/>
            <a:ext cx="2016224" cy="900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smtClean="0"/>
              <a:t>Морально-психологічна складова</a:t>
            </a:r>
            <a:endParaRPr lang="uk-UA" sz="1600" dirty="0"/>
          </a:p>
        </p:txBody>
      </p:sp>
      <p:sp>
        <p:nvSpPr>
          <p:cNvPr id="5" name="Овал 4"/>
          <p:cNvSpPr/>
          <p:nvPr/>
        </p:nvSpPr>
        <p:spPr>
          <a:xfrm>
            <a:off x="6516216" y="1052736"/>
            <a:ext cx="1944216" cy="86409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Активність</a:t>
            </a:r>
            <a:endParaRPr lang="uk-UA" dirty="0"/>
          </a:p>
        </p:txBody>
      </p:sp>
      <p:sp>
        <p:nvSpPr>
          <p:cNvPr id="6" name="Овал 5"/>
          <p:cNvSpPr/>
          <p:nvPr/>
        </p:nvSpPr>
        <p:spPr>
          <a:xfrm>
            <a:off x="6529319" y="2694509"/>
            <a:ext cx="2232248" cy="9361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Платоспроможність</a:t>
            </a:r>
            <a:endParaRPr lang="uk-UA" dirty="0"/>
          </a:p>
        </p:txBody>
      </p:sp>
      <p:sp>
        <p:nvSpPr>
          <p:cNvPr id="7" name="Овал 6"/>
          <p:cNvSpPr/>
          <p:nvPr/>
        </p:nvSpPr>
        <p:spPr>
          <a:xfrm>
            <a:off x="3491880" y="4976122"/>
            <a:ext cx="2016224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Творча складова</a:t>
            </a:r>
            <a:endParaRPr lang="uk-UA" dirty="0"/>
          </a:p>
        </p:txBody>
      </p:sp>
      <p:sp>
        <p:nvSpPr>
          <p:cNvPr id="8" name="Овал 7"/>
          <p:cNvSpPr/>
          <p:nvPr/>
        </p:nvSpPr>
        <p:spPr>
          <a:xfrm>
            <a:off x="5796136" y="4365104"/>
            <a:ext cx="2232248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Раціональна складова</a:t>
            </a:r>
            <a:endParaRPr lang="uk-UA" dirty="0"/>
          </a:p>
        </p:txBody>
      </p:sp>
      <p:sp>
        <p:nvSpPr>
          <p:cNvPr id="10" name="Овал 9"/>
          <p:cNvSpPr/>
          <p:nvPr/>
        </p:nvSpPr>
        <p:spPr>
          <a:xfrm>
            <a:off x="683568" y="4365104"/>
            <a:ext cx="2016224" cy="86409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Освіченість</a:t>
            </a:r>
            <a:endParaRPr lang="uk-UA" dirty="0"/>
          </a:p>
        </p:txBody>
      </p:sp>
      <p:sp>
        <p:nvSpPr>
          <p:cNvPr id="11" name="Овал 10"/>
          <p:cNvSpPr/>
          <p:nvPr/>
        </p:nvSpPr>
        <p:spPr>
          <a:xfrm>
            <a:off x="323528" y="2640656"/>
            <a:ext cx="2016224" cy="1076376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smtClean="0"/>
              <a:t>Цілепокладання</a:t>
            </a:r>
            <a:endParaRPr lang="uk-UA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445146" y="3445947"/>
            <a:ext cx="1808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uk-UA" dirty="0">
                <a:solidFill>
                  <a:prstClr val="white"/>
                </a:solidFill>
              </a:rPr>
              <a:t>Творча складова</a:t>
            </a:r>
          </a:p>
        </p:txBody>
      </p:sp>
      <p:sp>
        <p:nvSpPr>
          <p:cNvPr id="16" name="Выгнутая вверх стрелка 15"/>
          <p:cNvSpPr/>
          <p:nvPr/>
        </p:nvSpPr>
        <p:spPr>
          <a:xfrm rot="1667792">
            <a:off x="5237370" y="407207"/>
            <a:ext cx="1944216" cy="864096"/>
          </a:xfrm>
          <a:prstGeom prst="curved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18" name="Выгнутая вправо стрелка 17"/>
          <p:cNvSpPr/>
          <p:nvPr/>
        </p:nvSpPr>
        <p:spPr>
          <a:xfrm rot="8505732" flipH="1">
            <a:off x="7486242" y="3231466"/>
            <a:ext cx="810301" cy="1356958"/>
          </a:xfrm>
          <a:prstGeom prst="curvedLeft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20" name="Выгнутая вверх стрелка 19"/>
          <p:cNvSpPr/>
          <p:nvPr/>
        </p:nvSpPr>
        <p:spPr>
          <a:xfrm rot="11263514">
            <a:off x="1817201" y="5127111"/>
            <a:ext cx="1944216" cy="864096"/>
          </a:xfrm>
          <a:prstGeom prst="curved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21" name="Выгнутая вверх стрелка 20"/>
          <p:cNvSpPr/>
          <p:nvPr/>
        </p:nvSpPr>
        <p:spPr>
          <a:xfrm rot="6370061">
            <a:off x="24412" y="1882582"/>
            <a:ext cx="1944216" cy="864096"/>
          </a:xfrm>
          <a:prstGeom prst="curved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>
              <a:solidFill>
                <a:schemeClr val="tx1"/>
              </a:solidFill>
            </a:endParaRPr>
          </a:p>
        </p:txBody>
      </p:sp>
      <p:cxnSp>
        <p:nvCxnSpPr>
          <p:cNvPr id="29" name="Прямая со стрелкой 28"/>
          <p:cNvCxnSpPr>
            <a:stCxn id="2" idx="0"/>
          </p:cNvCxnSpPr>
          <p:nvPr/>
        </p:nvCxnSpPr>
        <p:spPr>
          <a:xfrm flipH="1" flipV="1">
            <a:off x="4569584" y="1286879"/>
            <a:ext cx="117538" cy="1113492"/>
          </a:xfrm>
          <a:prstGeom prst="straightConnector1">
            <a:avLst/>
          </a:prstGeom>
          <a:ln>
            <a:headEnd w="lg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5" idx="3"/>
            <a:endCxn id="5" idx="3"/>
          </p:cNvCxnSpPr>
          <p:nvPr/>
        </p:nvCxnSpPr>
        <p:spPr>
          <a:xfrm>
            <a:off x="6800940" y="1790288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2" idx="7"/>
          </p:cNvCxnSpPr>
          <p:nvPr/>
        </p:nvCxnSpPr>
        <p:spPr>
          <a:xfrm flipV="1">
            <a:off x="5584912" y="1699670"/>
            <a:ext cx="1075320" cy="8694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2" idx="6"/>
          </p:cNvCxnSpPr>
          <p:nvPr/>
        </p:nvCxnSpPr>
        <p:spPr>
          <a:xfrm>
            <a:off x="5956789" y="2976435"/>
            <a:ext cx="70344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2" idx="5"/>
          </p:cNvCxnSpPr>
          <p:nvPr/>
        </p:nvCxnSpPr>
        <p:spPr>
          <a:xfrm>
            <a:off x="5584912" y="3383774"/>
            <a:ext cx="944407" cy="9813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2" idx="4"/>
            <a:endCxn id="7" idx="0"/>
          </p:cNvCxnSpPr>
          <p:nvPr/>
        </p:nvCxnSpPr>
        <p:spPr>
          <a:xfrm flipH="1">
            <a:off x="4499992" y="3552499"/>
            <a:ext cx="187130" cy="14236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H="1">
            <a:off x="2555776" y="3445947"/>
            <a:ext cx="1254896" cy="10631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>
            <a:stCxn id="2" idx="2"/>
            <a:endCxn id="11" idx="6"/>
          </p:cNvCxnSpPr>
          <p:nvPr/>
        </p:nvCxnSpPr>
        <p:spPr>
          <a:xfrm flipH="1">
            <a:off x="2339752" y="2976435"/>
            <a:ext cx="1077702" cy="2024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stCxn id="2" idx="1"/>
            <a:endCxn id="3" idx="5"/>
          </p:cNvCxnSpPr>
          <p:nvPr/>
        </p:nvCxnSpPr>
        <p:spPr>
          <a:xfrm flipH="1" flipV="1">
            <a:off x="2449593" y="1573126"/>
            <a:ext cx="1339738" cy="9959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2" name="Объект 51"/>
          <p:cNvSpPr>
            <a:spLocks noGrp="1"/>
          </p:cNvSpPr>
          <p:nvPr>
            <p:ph sz="quarter" idx="13"/>
          </p:nvPr>
        </p:nvSpPr>
        <p:spPr>
          <a:xfrm>
            <a:off x="323528" y="1843624"/>
            <a:ext cx="8438039" cy="4825736"/>
          </a:xfrm>
        </p:spPr>
        <p:txBody>
          <a:bodyPr>
            <a:normAutofit/>
          </a:bodyPr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pPr marL="0" indent="0">
              <a:buNone/>
            </a:pPr>
            <a:r>
              <a:rPr lang="uk-UA" sz="2400" b="1" dirty="0" smtClean="0">
                <a:latin typeface="Bookman Old Style" pitchFamily="18" charset="0"/>
              </a:rPr>
              <a:t>  </a:t>
            </a:r>
          </a:p>
          <a:p>
            <a:pPr marL="0" indent="0">
              <a:buNone/>
            </a:pPr>
            <a:endParaRPr lang="uk-UA" sz="2400" b="1" dirty="0">
              <a:latin typeface="Bookman Old Style" pitchFamily="18" charset="0"/>
            </a:endParaRPr>
          </a:p>
          <a:p>
            <a:pPr marL="0" indent="0" algn="ctr">
              <a:buNone/>
            </a:pPr>
            <a:r>
              <a:rPr lang="uk-UA" sz="2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Модель людини як об'єкта самоменеджменту </a:t>
            </a:r>
            <a:endParaRPr lang="uk-UA" sz="24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60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88424" cy="6264696"/>
          </a:xfrm>
        </p:spPr>
        <p:txBody>
          <a:bodyPr>
            <a:normAutofit fontScale="90000"/>
          </a:bodyPr>
          <a:lstStyle/>
          <a:p>
            <a:pPr algn="just"/>
            <a:r>
              <a:rPr lang="uk-UA" sz="2200" dirty="0" smtClean="0">
                <a:solidFill>
                  <a:srgbClr val="FF0000"/>
                </a:solidFill>
              </a:rPr>
              <a:t>       </a:t>
            </a:r>
            <a:r>
              <a:rPr lang="uk-UA" sz="2400" dirty="0" smtClean="0">
                <a:solidFill>
                  <a:srgbClr val="FF0000"/>
                </a:solidFill>
              </a:rPr>
              <a:t> </a:t>
            </a:r>
            <a:r>
              <a:rPr lang="uk-UA" sz="2400" dirty="0">
                <a:solidFill>
                  <a:srgbClr val="FF0000"/>
                </a:solidFill>
              </a:rPr>
              <a:t>С</a:t>
            </a:r>
            <a:r>
              <a:rPr lang="ru-RU" sz="2400" dirty="0" smtClean="0">
                <a:solidFill>
                  <a:srgbClr val="FF0000"/>
                </a:solidFill>
              </a:rPr>
              <a:t>амоменеджмент </a:t>
            </a:r>
            <a:r>
              <a:rPr lang="ru-RU" sz="2400" dirty="0" smtClean="0"/>
              <a:t>– як </a:t>
            </a:r>
            <a:r>
              <a:rPr lang="ru-RU" sz="2400" dirty="0"/>
              <a:t>ключова компетенція особистості,  складається </a:t>
            </a:r>
            <a:r>
              <a:rPr lang="uk-UA" sz="2400" dirty="0"/>
              <a:t>і</a:t>
            </a:r>
            <a:r>
              <a:rPr lang="ru-RU" sz="2400" dirty="0"/>
              <a:t>з </a:t>
            </a:r>
            <a:r>
              <a:rPr lang="ru-RU" sz="2400" u="sng" dirty="0">
                <a:solidFill>
                  <a:srgbClr val="FF0000"/>
                </a:solidFill>
              </a:rPr>
              <a:t>здатност</a:t>
            </a:r>
            <a:r>
              <a:rPr lang="uk-UA" sz="2400" u="sng" dirty="0" smtClean="0">
                <a:solidFill>
                  <a:srgbClr val="FF0000"/>
                </a:solidFill>
              </a:rPr>
              <a:t>ей:</a:t>
            </a:r>
            <a:r>
              <a:rPr lang="uk-UA" sz="2400" dirty="0" smtClean="0">
                <a:solidFill>
                  <a:srgbClr val="C00000"/>
                </a:solidFill>
              </a:rPr>
              <a:t> </a:t>
            </a:r>
            <a:r>
              <a:rPr lang="ru-RU" sz="2400" i="1" dirty="0">
                <a:solidFill>
                  <a:srgbClr val="C00000"/>
                </a:solidFill>
              </a:rPr>
              <a:t>керувати своїм розвитком і саморозвитком, </a:t>
            </a:r>
            <a:r>
              <a:rPr lang="ru-RU" sz="2400" i="1" dirty="0" smtClean="0">
                <a:solidFill>
                  <a:srgbClr val="C00000"/>
                </a:solidFill>
              </a:rPr>
              <a:t>ставити </a:t>
            </a:r>
            <a:r>
              <a:rPr lang="ru-RU" sz="2400" i="1" dirty="0">
                <a:solidFill>
                  <a:srgbClr val="C00000"/>
                </a:solidFill>
              </a:rPr>
              <a:t>цілі, </a:t>
            </a:r>
            <a:r>
              <a:rPr lang="ru-RU" sz="2400" i="1" dirty="0" smtClean="0">
                <a:solidFill>
                  <a:srgbClr val="C00000"/>
                </a:solidFill>
              </a:rPr>
              <a:t>організовувати час </a:t>
            </a:r>
            <a:r>
              <a:rPr lang="ru-RU" sz="2400" i="1" dirty="0">
                <a:solidFill>
                  <a:srgbClr val="C00000"/>
                </a:solidFill>
              </a:rPr>
              <a:t>(тайм-менеджмент</a:t>
            </a:r>
            <a:r>
              <a:rPr lang="ru-RU" sz="2400" i="1" dirty="0" smtClean="0">
                <a:solidFill>
                  <a:srgbClr val="C00000"/>
                </a:solidFill>
              </a:rPr>
              <a:t>): </a:t>
            </a:r>
            <a:r>
              <a:rPr lang="uk-UA" sz="2400" u="sng" dirty="0" smtClean="0">
                <a:solidFill>
                  <a:srgbClr val="FF0000"/>
                </a:solidFill>
              </a:rPr>
              <a:t>здібностей </a:t>
            </a:r>
            <a:r>
              <a:rPr lang="ru-RU" sz="2400" u="sng" dirty="0" smtClean="0">
                <a:solidFill>
                  <a:srgbClr val="FF0000"/>
                </a:solidFill>
              </a:rPr>
              <a:t>до:</a:t>
            </a:r>
            <a:r>
              <a:rPr lang="ru-RU" sz="2400" i="1" dirty="0" smtClean="0">
                <a:solidFill>
                  <a:srgbClr val="C00000"/>
                </a:solidFill>
              </a:rPr>
              <a:t> </a:t>
            </a:r>
            <a:r>
              <a:rPr lang="ru-RU" sz="2400" i="1" dirty="0">
                <a:solidFill>
                  <a:srgbClr val="C00000"/>
                </a:solidFill>
              </a:rPr>
              <a:t>самопізнання, самоосвіти, самоорганізації, самовиховання, самоконтролю</a:t>
            </a:r>
            <a:r>
              <a:rPr lang="uk-UA" sz="2400" i="1" dirty="0">
                <a:solidFill>
                  <a:srgbClr val="C00000"/>
                </a:solidFill>
              </a:rPr>
              <a:t> тощо</a:t>
            </a:r>
            <a:r>
              <a:rPr lang="ru-RU" sz="2400" dirty="0" smtClean="0">
                <a:solidFill>
                  <a:srgbClr val="C00000"/>
                </a:solidFill>
              </a:rPr>
              <a:t>.</a:t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>	</a:t>
            </a:r>
            <a:r>
              <a:rPr lang="ru-RU" sz="2400" dirty="0" smtClean="0">
                <a:solidFill>
                  <a:srgbClr val="FF0000"/>
                </a:solidFill>
              </a:rPr>
              <a:t>Оволодіння</a:t>
            </a:r>
            <a:r>
              <a:rPr lang="ru-RU" sz="2400" dirty="0" smtClean="0"/>
              <a:t> </a:t>
            </a:r>
            <a:r>
              <a:rPr lang="ru-RU" sz="2400" dirty="0"/>
              <a:t>такою ключовою компетенцією як </a:t>
            </a:r>
            <a:r>
              <a:rPr lang="ru-RU" sz="2400" dirty="0" err="1" smtClean="0">
                <a:solidFill>
                  <a:srgbClr val="FF0000"/>
                </a:solidFill>
              </a:rPr>
              <a:t>самоменеджмент</a:t>
            </a:r>
            <a:r>
              <a:rPr lang="ru-RU" sz="2400" dirty="0" smtClean="0">
                <a:solidFill>
                  <a:srgbClr val="FF0000"/>
                </a:solidFill>
              </a:rPr>
              <a:t> (</a:t>
            </a:r>
            <a:r>
              <a:rPr lang="ru-RU" sz="2400" dirty="0" err="1" smtClean="0">
                <a:solidFill>
                  <a:srgbClr val="FF0000"/>
                </a:solidFill>
              </a:rPr>
              <a:t>організація</a:t>
            </a:r>
            <a:r>
              <a:rPr lang="ru-RU" sz="2400" dirty="0" smtClean="0">
                <a:solidFill>
                  <a:srgbClr val="FF0000"/>
                </a:solidFill>
              </a:rPr>
              <a:t> часу)</a:t>
            </a:r>
            <a:r>
              <a:rPr lang="ru-RU" sz="2400" dirty="0" smtClean="0"/>
              <a:t> </a:t>
            </a:r>
            <a:r>
              <a:rPr lang="ru-RU" sz="2400" dirty="0">
                <a:solidFill>
                  <a:srgbClr val="FF0000"/>
                </a:solidFill>
              </a:rPr>
              <a:t>дозволить студенту </a:t>
            </a:r>
            <a:r>
              <a:rPr lang="ru-RU" sz="2400" dirty="0"/>
              <a:t>вступати у </a:t>
            </a:r>
            <a:r>
              <a:rPr lang="ru-RU" sz="2400" dirty="0" smtClean="0"/>
              <a:t>ефективну комунікацію, невимушено </a:t>
            </a:r>
            <a:r>
              <a:rPr lang="ru-RU" sz="2400" dirty="0"/>
              <a:t>спілкуватися</a:t>
            </a:r>
            <a:r>
              <a:rPr lang="uk-UA" sz="2400" dirty="0"/>
              <a:t>,</a:t>
            </a:r>
            <a:r>
              <a:rPr lang="ru-RU" sz="2400" dirty="0"/>
              <a:t> володіти інформаційними технологіями, працювати з усіма видами інформації; бути здатним до саморозвитку, володіти здатністю до самовизначення, самоосвіти, конкурентоспроможності; вміти жити і працювати з людьми,  в трудовому колективі, в команді; вміти працювати і </a:t>
            </a:r>
            <a:r>
              <a:rPr lang="ru-RU" sz="2400" dirty="0" smtClean="0"/>
              <a:t>заробляти; </a:t>
            </a:r>
            <a:r>
              <a:rPr lang="ru-RU" sz="2400" dirty="0"/>
              <a:t>приймати рішення і нести відповідальність за них; бути здатним жити за традиційними моральними законами.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76962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3923928" cy="3024336"/>
          </a:xfrm>
        </p:spPr>
        <p:txBody>
          <a:bodyPr>
            <a:normAutofit fontScale="90000"/>
          </a:bodyPr>
          <a:lstStyle/>
          <a:p>
            <a:pPr algn="just"/>
            <a:r>
              <a:rPr lang="uk-UA" dirty="0" smtClean="0">
                <a:solidFill>
                  <a:srgbClr val="0070C0"/>
                </a:solidFill>
                <a:latin typeface="Bookman Old Style" pitchFamily="18" charset="0"/>
              </a:rPr>
              <a:t>   </a:t>
            </a:r>
            <a:r>
              <a:rPr lang="uk-UA" sz="2200" dirty="0" smtClean="0">
                <a:solidFill>
                  <a:srgbClr val="0070C0"/>
                </a:solidFill>
                <a:latin typeface="Bookman Old Style" pitchFamily="18" charset="0"/>
              </a:rPr>
              <a:t>Не потрібно розривати </a:t>
            </a:r>
            <a:r>
              <a:rPr lang="uk-UA" sz="2200" dirty="0" smtClean="0">
                <a:solidFill>
                  <a:srgbClr val="FF0000"/>
                </a:solidFill>
                <a:latin typeface="Bookman Old Style" pitchFamily="18" charset="0"/>
              </a:rPr>
              <a:t>час</a:t>
            </a:r>
            <a:r>
              <a:rPr lang="uk-UA" sz="2200" dirty="0" smtClean="0">
                <a:solidFill>
                  <a:srgbClr val="0070C0"/>
                </a:solidFill>
                <a:latin typeface="Bookman Old Style" pitchFamily="18" charset="0"/>
              </a:rPr>
              <a:t>, краще навчитись його </a:t>
            </a:r>
            <a:r>
              <a:rPr lang="uk-UA" sz="2200" dirty="0" smtClean="0">
                <a:solidFill>
                  <a:srgbClr val="FF0000"/>
                </a:solidFill>
                <a:latin typeface="Bookman Old Style" pitchFamily="18" charset="0"/>
              </a:rPr>
              <a:t>організовувати, </a:t>
            </a:r>
            <a:r>
              <a:rPr lang="uk-UA" sz="2200" dirty="0" smtClean="0">
                <a:solidFill>
                  <a:srgbClr val="0070C0"/>
                </a:solidFill>
                <a:latin typeface="Bookman Old Style" pitchFamily="18" charset="0"/>
              </a:rPr>
              <a:t>застосовувати як </a:t>
            </a:r>
            <a:r>
              <a:rPr lang="uk-UA" sz="2200" dirty="0" smtClean="0">
                <a:solidFill>
                  <a:srgbClr val="FF0000"/>
                </a:solidFill>
                <a:latin typeface="Bookman Old Style" pitchFamily="18" charset="0"/>
              </a:rPr>
              <a:t>ресурс,</a:t>
            </a:r>
            <a:r>
              <a:rPr lang="uk-UA" sz="2200" dirty="0" smtClean="0">
                <a:solidFill>
                  <a:srgbClr val="0070C0"/>
                </a:solidFill>
                <a:latin typeface="Bookman Old Style" pitchFamily="18" charset="0"/>
              </a:rPr>
              <a:t>  і як найкраще тобі, </a:t>
            </a:r>
            <a:r>
              <a:rPr lang="uk-UA" sz="2200" dirty="0" smtClean="0">
                <a:solidFill>
                  <a:srgbClr val="FF0000"/>
                </a:solidFill>
                <a:latin typeface="Bookman Old Style" pitchFamily="18" charset="0"/>
              </a:rPr>
              <a:t>майбутній фахівцю, </a:t>
            </a:r>
            <a:r>
              <a:rPr lang="uk-UA" sz="2200" dirty="0" smtClean="0">
                <a:solidFill>
                  <a:srgbClr val="0070C0"/>
                </a:solidFill>
                <a:latin typeface="Bookman Old Style" pitchFamily="18" charset="0"/>
              </a:rPr>
              <a:t>по шляху із </a:t>
            </a:r>
            <a:r>
              <a:rPr lang="uk-UA" sz="2200" dirty="0" smtClean="0">
                <a:solidFill>
                  <a:srgbClr val="FF0000"/>
                </a:solidFill>
                <a:latin typeface="Bookman Old Style" pitchFamily="18" charset="0"/>
              </a:rPr>
              <a:t>САМОМЕНЕДЖМЕНТОМ</a:t>
            </a:r>
            <a:r>
              <a:rPr lang="uk-UA" sz="2200" dirty="0" smtClean="0">
                <a:solidFill>
                  <a:srgbClr val="FF0000"/>
                </a:solidFill>
              </a:rPr>
              <a:t>!  </a:t>
            </a:r>
            <a:endParaRPr lang="uk-UA" sz="22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7944" y="188640"/>
            <a:ext cx="4618856" cy="667831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uk-UA" b="1" dirty="0" smtClean="0">
                <a:solidFill>
                  <a:srgbClr val="FF0000"/>
                </a:solidFill>
                <a:latin typeface="Bookman Old Style" pitchFamily="18" charset="0"/>
              </a:rPr>
              <a:t>    Функції </a:t>
            </a:r>
            <a:r>
              <a:rPr lang="uk-UA" b="1" dirty="0">
                <a:solidFill>
                  <a:srgbClr val="FF0000"/>
                </a:solidFill>
                <a:latin typeface="Bookman Old Style" pitchFamily="18" charset="0"/>
              </a:rPr>
              <a:t>самоменеджменту </a:t>
            </a:r>
            <a:r>
              <a:rPr lang="uk-UA" dirty="0">
                <a:latin typeface="Bookman Old Style" pitchFamily="18" charset="0"/>
              </a:rPr>
              <a:t>(за концепцією </a:t>
            </a:r>
            <a:r>
              <a:rPr lang="uk-UA" dirty="0" smtClean="0">
                <a:latin typeface="Bookman Old Style" pitchFamily="18" charset="0"/>
              </a:rPr>
              <a:t>Л. Зайверта</a:t>
            </a:r>
            <a:r>
              <a:rPr lang="uk-UA" dirty="0">
                <a:latin typeface="Bookman Old Style" pitchFamily="18" charset="0"/>
              </a:rPr>
              <a:t>) графічно можна відобразити як своєрідне </a:t>
            </a:r>
            <a:r>
              <a:rPr lang="uk-UA" dirty="0" smtClean="0">
                <a:latin typeface="Bookman Old Style" pitchFamily="18" charset="0"/>
              </a:rPr>
              <a:t>«коло правил». </a:t>
            </a:r>
            <a:r>
              <a:rPr lang="uk-UA" dirty="0">
                <a:latin typeface="Bookman Old Style" pitchFamily="18" charset="0"/>
              </a:rPr>
              <a:t>За допомогою цих функцій щоденно вирішується безліч завдань і проблем </a:t>
            </a:r>
            <a:r>
              <a:rPr lang="uk-UA" dirty="0" smtClean="0">
                <a:latin typeface="Bookman Old Style" pitchFamily="18" charset="0"/>
              </a:rPr>
              <a:t>управлінця.</a:t>
            </a:r>
            <a:endParaRPr lang="uk-UA" dirty="0">
              <a:latin typeface="Bookman Old Style" pitchFamily="18" charset="0"/>
            </a:endParaRPr>
          </a:p>
          <a:p>
            <a:pPr marL="0" indent="0">
              <a:buNone/>
            </a:pPr>
            <a:r>
              <a:rPr lang="uk-UA" dirty="0">
                <a:latin typeface="Bookman Old Style" pitchFamily="18" charset="0"/>
              </a:rPr>
              <a:t> </a:t>
            </a:r>
          </a:p>
          <a:p>
            <a:pPr marL="0" indent="0">
              <a:buNone/>
            </a:pPr>
            <a:r>
              <a:rPr lang="uk-UA" dirty="0"/>
              <a:t/>
            </a:r>
            <a:br>
              <a:rPr lang="uk-UA" dirty="0"/>
            </a:br>
            <a:r>
              <a:rPr lang="ru-RU" dirty="0"/>
              <a:t> </a:t>
            </a:r>
            <a:endParaRPr lang="uk-UA" dirty="0"/>
          </a:p>
          <a:p>
            <a:pPr marL="0" indent="0">
              <a:buNone/>
            </a:pPr>
            <a:r>
              <a:rPr lang="uk-UA" dirty="0"/>
              <a:t>  </a:t>
            </a:r>
            <a:br>
              <a:rPr lang="uk-UA" dirty="0"/>
            </a:br>
            <a:r>
              <a:rPr lang="uk-UA" dirty="0" smtClean="0"/>
              <a:t>   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 </a:t>
            </a:r>
          </a:p>
          <a:p>
            <a:pPr marL="0" indent="0">
              <a:buNone/>
            </a:pPr>
            <a:endParaRPr lang="uk-UA" dirty="0">
              <a:latin typeface="Bookman Old Style" pitchFamily="18" charset="0"/>
            </a:endParaRPr>
          </a:p>
          <a:p>
            <a:pPr marL="0" indent="0">
              <a:buNone/>
            </a:pPr>
            <a:r>
              <a:rPr lang="uk-UA" dirty="0" smtClean="0">
                <a:latin typeface="Bookman Old Style" pitchFamily="18" charset="0"/>
              </a:rPr>
              <a:t>   </a:t>
            </a:r>
          </a:p>
          <a:p>
            <a:pPr marL="0" indent="0">
              <a:buNone/>
            </a:pPr>
            <a:endParaRPr lang="uk-UA" dirty="0">
              <a:latin typeface="Bookman Old Style" pitchFamily="18" charset="0"/>
            </a:endParaRPr>
          </a:p>
          <a:p>
            <a:pPr marL="0" indent="0">
              <a:buNone/>
            </a:pPr>
            <a:endParaRPr lang="uk-UA" dirty="0" smtClean="0">
              <a:latin typeface="Bookman Old Style" pitchFamily="18" charset="0"/>
            </a:endParaRPr>
          </a:p>
          <a:p>
            <a:pPr marL="0" indent="0">
              <a:buNone/>
            </a:pPr>
            <a:r>
              <a:rPr lang="uk-UA" dirty="0" smtClean="0">
                <a:latin typeface="Bookman Old Style" pitchFamily="18" charset="0"/>
              </a:rPr>
              <a:t> </a:t>
            </a:r>
          </a:p>
          <a:p>
            <a:pPr marL="0" indent="0">
              <a:buNone/>
            </a:pPr>
            <a:endParaRPr lang="uk-UA" dirty="0">
              <a:latin typeface="Bookman Old Style" pitchFamily="18" charset="0"/>
            </a:endParaRPr>
          </a:p>
          <a:p>
            <a:pPr marL="0" indent="0">
              <a:buNone/>
            </a:pPr>
            <a:r>
              <a:rPr lang="uk-UA" dirty="0" smtClean="0">
                <a:latin typeface="Bookman Old Style" pitchFamily="18" charset="0"/>
              </a:rPr>
              <a:t>          Мал</a:t>
            </a:r>
            <a:r>
              <a:rPr lang="uk-UA" dirty="0">
                <a:latin typeface="Bookman Old Style" pitchFamily="18" charset="0"/>
              </a:rPr>
              <a:t>. Коло правил: функції </a:t>
            </a:r>
            <a:r>
              <a:rPr lang="uk-UA" dirty="0" smtClean="0">
                <a:latin typeface="Bookman Old Style" pitchFamily="18" charset="0"/>
              </a:rPr>
              <a:t>                                           самоменеджменту</a:t>
            </a:r>
            <a:r>
              <a:rPr lang="uk-UA" dirty="0">
                <a:latin typeface="Bookman Old Style" pitchFamily="18" charset="0"/>
              </a:rPr>
              <a:t>.</a:t>
            </a:r>
          </a:p>
          <a:p>
            <a:pPr marL="0" indent="0">
              <a:buNone/>
            </a:pPr>
            <a:r>
              <a:rPr lang="uk-UA" dirty="0"/>
              <a:t> </a:t>
            </a:r>
          </a:p>
          <a:p>
            <a:endParaRPr lang="uk-UA" dirty="0"/>
          </a:p>
        </p:txBody>
      </p:sp>
      <p:pic>
        <p:nvPicPr>
          <p:cNvPr id="4098" name="Picture 2" descr="C:\Users\1\Desktop\Самоменеджмент\kak-vse-uspet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3251017"/>
            <a:ext cx="3816423" cy="2914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1\Desktop\Самоменеджмент\1423487229image0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255022"/>
            <a:ext cx="3600400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406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904900" y="1970956"/>
            <a:ext cx="7334200" cy="1143000"/>
          </a:xfrm>
        </p:spPr>
        <p:txBody>
          <a:bodyPr/>
          <a:lstStyle/>
          <a:p>
            <a:pPr algn="ctr"/>
            <a:r>
              <a:rPr lang="ru-RU" dirty="0" smtClean="0"/>
              <a:t>ДЯКУЮ ЗА УВАГУ!</a:t>
            </a:r>
            <a:endParaRPr lang="uk-UA" dirty="0"/>
          </a:p>
        </p:txBody>
      </p:sp>
      <p:pic>
        <p:nvPicPr>
          <p:cNvPr id="1026" name="Picture 2" descr="C:\Users\1\Desktop\Самоменеджмент\images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32656"/>
            <a:ext cx="3888432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907704" y="2996952"/>
            <a:ext cx="5616624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</a:t>
            </a:r>
          </a:p>
          <a:p>
            <a:pPr algn="ctr"/>
            <a:r>
              <a:rPr lang="uk-UA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ЗУСТРІЧІ </a:t>
            </a:r>
          </a:p>
          <a:p>
            <a:pPr algn="ctr"/>
            <a:r>
              <a:rPr lang="uk-UA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КУРСІ !!!</a:t>
            </a:r>
          </a:p>
          <a:p>
            <a:endParaRPr lang="uk-UA" sz="3200" dirty="0"/>
          </a:p>
          <a:p>
            <a:r>
              <a:rPr lang="uk-U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</a:t>
            </a:r>
            <a:r>
              <a:rPr lang="uk-UA" sz="2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Викладач</a:t>
            </a:r>
            <a:r>
              <a:rPr lang="uk-UA" sz="2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Доцент Бабатіна С.І.</a:t>
            </a:r>
            <a:endParaRPr lang="uk-UA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2365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</TotalTime>
  <Words>568</Words>
  <Application>Microsoft Office PowerPoint</Application>
  <PresentationFormat>Экран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Презентация PowerPoint</vt:lpstr>
      <vt:lpstr>Навчальний курс для успішних професіоналів</vt:lpstr>
      <vt:lpstr>Навчальний курс для успішних професіоналів</vt:lpstr>
      <vt:lpstr>Самоменеджмент – це мистецтво керувати собою, своїм часом, своїм життям, свідомо робити свою кар'єру через самооцінку, самовизначення, саморозвиток. </vt:lpstr>
      <vt:lpstr>Презентация PowerPoint</vt:lpstr>
      <vt:lpstr>Презентация PowerPoint</vt:lpstr>
      <vt:lpstr>        Самоменеджмент – як ключова компетенція особистості,  складається із здатностей: керувати своїм розвитком і саморозвитком, ставити цілі, організовувати час (тайм-менеджмент): здібностей до: самопізнання, самоосвіти, самоорганізації, самовиховання, самоконтролю тощо.    Оволодіння такою ключовою компетенцією як самоменеджмент (організація часу) дозволить студенту вступати у ефективну комунікацію, невимушено спілкуватися, володіти інформаційними технологіями, працювати з усіма видами інформації; бути здатним до саморозвитку, володіти здатністю до самовизначення, самоосвіти, конкурентоспроможності; вміти жити і працювати з людьми,  в трудовому колективі, в команді; вміти працювати і заробляти; приймати рішення і нести відповідальність за них; бути здатним жити за традиційними моральними законами.</vt:lpstr>
      <vt:lpstr>   Не потрібно розривати час, краще навчитись його організовувати, застосовувати як ресурс,  і як найкраще тобі, майбутній фахівцю, по шляху із САМОМЕНЕДЖМЕНТОМ!  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Навчальний курс для успішних професіоналів</dc:title>
  <dc:creator>1</dc:creator>
  <cp:lastModifiedBy>Пользователь Windows</cp:lastModifiedBy>
  <cp:revision>37</cp:revision>
  <dcterms:created xsi:type="dcterms:W3CDTF">2016-12-12T09:51:33Z</dcterms:created>
  <dcterms:modified xsi:type="dcterms:W3CDTF">2020-06-26T01:51:24Z</dcterms:modified>
</cp:coreProperties>
</file>